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6"/>
  </p:notesMasterIdLst>
  <p:handoutMasterIdLst>
    <p:handoutMasterId r:id="rId7"/>
  </p:handoutMasterIdLst>
  <p:sldIdLst>
    <p:sldId id="279" r:id="rId2"/>
    <p:sldId id="280" r:id="rId3"/>
    <p:sldId id="281" r:id="rId4"/>
    <p:sldId id="282" r:id="rId5"/>
  </p:sldIdLst>
  <p:sldSz cx="9144000" cy="6858000" type="screen4x3"/>
  <p:notesSz cx="6662738" cy="98329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990000"/>
    <a:srgbClr val="CC0000"/>
    <a:srgbClr val="000066"/>
    <a:srgbClr val="663300"/>
    <a:srgbClr val="ED0903"/>
    <a:srgbClr val="0033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8452" autoAdjust="0"/>
  </p:normalViewPr>
  <p:slideViewPr>
    <p:cSldViewPr snapToGrid="0">
      <p:cViewPr varScale="1">
        <p:scale>
          <a:sx n="88" d="100"/>
          <a:sy n="88" d="100"/>
        </p:scale>
        <p:origin x="165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2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1032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9339263"/>
            <a:ext cx="66611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33" tIns="43567" rIns="87133" bIns="43567" numCol="1" anchor="b" anchorCtr="0" compatLnSpc="1">
            <a:prstTxWarp prst="textNoShape">
              <a:avLst/>
            </a:prstTxWarp>
          </a:bodyPr>
          <a:lstStyle>
            <a:lvl1pPr algn="ctr" defTabSz="871538">
              <a:defRPr sz="900" b="0"/>
            </a:lvl1pPr>
          </a:lstStyle>
          <a:p>
            <a:pPr>
              <a:defRPr/>
            </a:pPr>
            <a:fld id="{10649D2B-95F8-415F-B4C5-0B5A5757E5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352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6563" y="492125"/>
            <a:ext cx="5789612" cy="4341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4" name="Rectangle 205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17525" y="5327650"/>
            <a:ext cx="5553075" cy="3905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8990" tIns="43716" rIns="88990" bIns="43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Klicken Sie, um die Formate des Vorlagentextes zu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</p:txBody>
      </p:sp>
      <p:sp>
        <p:nvSpPr>
          <p:cNvPr id="9225" name="Rectangle 2057"/>
          <p:cNvSpPr>
            <a:spLocks noChangeArrowheads="1"/>
          </p:cNvSpPr>
          <p:nvPr/>
        </p:nvSpPr>
        <p:spPr bwMode="auto">
          <a:xfrm>
            <a:off x="71438" y="9453563"/>
            <a:ext cx="6538912" cy="236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8990" tIns="43716" rIns="88990" bIns="43716">
            <a:spAutoFit/>
          </a:bodyPr>
          <a:lstStyle/>
          <a:p>
            <a:pPr algn="ctr" defTabSz="900113" eaLnBrk="0" hangingPunct="0">
              <a:defRPr/>
            </a:pPr>
            <a:r>
              <a:rPr lang="en-GB" sz="1000" b="0"/>
              <a:t> </a:t>
            </a:r>
            <a:fld id="{65639944-A0BE-4777-BC61-1A944B6EC1DF}" type="slidenum">
              <a:rPr lang="en-GB" sz="1000" b="0"/>
              <a:pPr algn="ctr" defTabSz="900113" eaLnBrk="0" hangingPunct="0">
                <a:defRPr/>
              </a:pPr>
              <a:t>‹#›</a:t>
            </a:fld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173905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rtl="0" eaLnBrk="0" fontAlgn="base" hangingPunct="0">
      <a:spcBef>
        <a:spcPct val="0"/>
      </a:spcBef>
      <a:spcAft>
        <a:spcPct val="50000"/>
      </a:spcAft>
      <a:buSzPct val="100000"/>
      <a:buFont typeface="Wingdings" pitchFamily="2" charset="2"/>
      <a:buChar char="n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00050" indent="-114300" algn="l" rtl="0" eaLnBrk="0" fontAlgn="base" hangingPunct="0">
      <a:spcBef>
        <a:spcPct val="0"/>
      </a:spcBef>
      <a:spcAft>
        <a:spcPct val="50000"/>
      </a:spcAft>
      <a:buSzPct val="100000"/>
      <a:buFont typeface="Wingdings" pitchFamily="2" charset="2"/>
      <a:buChar char="u"/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628650" indent="-114300" algn="l" rtl="0" eaLnBrk="0" fontAlgn="base" hangingPunct="0">
      <a:spcBef>
        <a:spcPct val="0"/>
      </a:spcBef>
      <a:spcAft>
        <a:spcPct val="50000"/>
      </a:spcAft>
      <a:buSzPct val="100000"/>
      <a:buFont typeface="Wingdings" pitchFamily="2" charset="2"/>
      <a:buChar char="l"/>
      <a:defRPr sz="8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609600" y="4343400"/>
            <a:ext cx="327025" cy="35242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48B00"/>
              </a:buClr>
              <a:buFont typeface="Wingdings" pitchFamily="2" charset="2"/>
              <a:buNone/>
              <a:defRPr/>
            </a:pP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33CCCC">
              <a:alpha val="2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48B00"/>
              </a:buClr>
              <a:buFont typeface="Wingdings" pitchFamily="2" charset="2"/>
              <a:buNone/>
              <a:defRPr/>
            </a:pPr>
            <a:endParaRPr lang="en-US">
              <a:latin typeface="Times New Roman" charset="0"/>
              <a:cs typeface="Times New Roman" charset="0"/>
            </a:endParaRPr>
          </a:p>
        </p:txBody>
      </p:sp>
      <p:pic>
        <p:nvPicPr>
          <p:cNvPr id="6" name="Obrázek 12" descr="logo_skoly2014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2025" y="3781425"/>
            <a:ext cx="2900363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143001" y="4295775"/>
            <a:ext cx="4875027" cy="762000"/>
          </a:xfrm>
          <a:ln w="9525"/>
        </p:spPr>
        <p:txBody>
          <a:bodyPr lIns="270000" tIns="45720" rIns="91440" bIns="45720" anchor="t"/>
          <a:lstStyle>
            <a:lvl1pPr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2999" y="5295025"/>
            <a:ext cx="4779335" cy="1201479"/>
          </a:xfrm>
          <a:ln w="9525"/>
        </p:spPr>
        <p:txBody>
          <a:bodyPr lIns="270000" tIns="180000" rIns="91440" bIns="45720"/>
          <a:lstStyle>
            <a:lvl1pPr>
              <a:defRPr sz="2800"/>
            </a:lvl1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3250" y="152400"/>
            <a:ext cx="7197725" cy="381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3725" y="152400"/>
            <a:ext cx="8345488" cy="381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50838" y="914400"/>
            <a:ext cx="4095750" cy="52054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46638" y="914400"/>
            <a:ext cx="4097337" cy="52054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103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48B00"/>
              </a:buClr>
              <a:buFont typeface="Wingdings" pitchFamily="2" charset="2"/>
              <a:buNone/>
              <a:defRPr/>
            </a:pPr>
            <a:endParaRPr lang="en-US">
              <a:latin typeface="Times New Roman" charset="0"/>
              <a:cs typeface="Times New Roman" charset="0"/>
            </a:endParaRPr>
          </a:p>
        </p:txBody>
      </p:sp>
      <p:pic>
        <p:nvPicPr>
          <p:cNvPr id="3" name="Obrázek 11" descr="Akademie Hotelnictvi iStock_000021696183XLarg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698500"/>
            <a:ext cx="66167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681038"/>
          </a:xfrm>
          <a:prstGeom prst="rect">
            <a:avLst/>
          </a:prstGeom>
          <a:solidFill>
            <a:srgbClr val="33CCCC">
              <a:alpha val="2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48B00"/>
              </a:buClr>
              <a:buFont typeface="Wingdings" pitchFamily="2" charset="2"/>
              <a:buNone/>
              <a:defRPr/>
            </a:pP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gray">
          <a:xfrm>
            <a:off x="603250" y="161925"/>
            <a:ext cx="71882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GB" smtClean="0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gray">
          <a:xfrm>
            <a:off x="360363" y="885825"/>
            <a:ext cx="8345487" cy="5205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gray">
          <a:xfrm>
            <a:off x="179388" y="6651625"/>
            <a:ext cx="3892550" cy="111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146050" indent="-146050" defTabSz="762000" eaLnBrk="0" hangingPunct="0">
              <a:lnSpc>
                <a:spcPct val="90000"/>
              </a:lnSpc>
              <a:buSzPct val="120000"/>
              <a:buFont typeface="Symbol" pitchFamily="18" charset="2"/>
              <a:buChar char="ã"/>
              <a:defRPr/>
            </a:pPr>
            <a:r>
              <a:rPr lang="cs-CZ" sz="800" b="0" dirty="0">
                <a:cs typeface="Times New Roman" charset="0"/>
              </a:rPr>
              <a:t>Akademie Hotelnictví a cestovního ruchu  </a:t>
            </a:r>
            <a:fld id="{EA6DADD6-1E51-4107-9EB0-D9691A901176}" type="slidenum">
              <a:rPr lang="en-US" sz="800" b="0">
                <a:cs typeface="Times New Roman" charset="0"/>
              </a:rPr>
              <a:pPr marL="146050" indent="-146050" defTabSz="762000" eaLnBrk="0" hangingPunct="0">
                <a:lnSpc>
                  <a:spcPct val="90000"/>
                </a:lnSpc>
                <a:buSzPct val="120000"/>
                <a:buFont typeface="Symbol" pitchFamily="18" charset="2"/>
                <a:buChar char="ã"/>
                <a:defRPr/>
              </a:pPr>
              <a:t>‹#›</a:t>
            </a:fld>
            <a:endParaRPr lang="en-GB" sz="700" b="0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7013" y="217488"/>
            <a:ext cx="209550" cy="19685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48B00"/>
              </a:buClr>
              <a:buFont typeface="Wingdings" pitchFamily="2" charset="2"/>
              <a:buNone/>
              <a:defRPr/>
            </a:pPr>
            <a:endParaRPr lang="en-US">
              <a:latin typeface="Times New Roman" charset="0"/>
              <a:cs typeface="Times New Roman" charset="0"/>
            </a:endParaRPr>
          </a:p>
        </p:txBody>
      </p:sp>
      <p:pic>
        <p:nvPicPr>
          <p:cNvPr id="1031" name="Obrázek 8" descr="logo_skoly2014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81988" y="31750"/>
            <a:ext cx="6699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8" r:id="rId2"/>
    <p:sldLayoutId id="2147483699" r:id="rId3"/>
    <p:sldLayoutId id="2147483701" r:id="rId4"/>
  </p:sldLayoutIdLst>
  <p:transition/>
  <p:txStyles>
    <p:titleStyle>
      <a:lvl1pPr marL="635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+mj-lt"/>
          <a:ea typeface="+mj-ea"/>
          <a:cs typeface="+mj-cs"/>
        </a:defRPr>
      </a:lvl1pPr>
      <a:lvl2pPr marL="635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 Black" pitchFamily="34" charset="0"/>
        </a:defRPr>
      </a:lvl2pPr>
      <a:lvl3pPr marL="635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 Black" pitchFamily="34" charset="0"/>
        </a:defRPr>
      </a:lvl3pPr>
      <a:lvl4pPr marL="635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 Black" pitchFamily="34" charset="0"/>
        </a:defRPr>
      </a:lvl4pPr>
      <a:lvl5pPr marL="635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 Black" pitchFamily="34" charset="0"/>
        </a:defRPr>
      </a:lvl5pPr>
      <a:lvl6pPr marL="520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 Black" pitchFamily="34" charset="0"/>
        </a:defRPr>
      </a:lvl6pPr>
      <a:lvl7pPr marL="977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 Black" pitchFamily="34" charset="0"/>
        </a:defRPr>
      </a:lvl7pPr>
      <a:lvl8pPr marL="14351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 Black" pitchFamily="34" charset="0"/>
        </a:defRPr>
      </a:lvl8pPr>
      <a:lvl9pPr marL="18923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 Black" pitchFamily="34" charset="0"/>
        </a:defRPr>
      </a:lvl9pPr>
    </p:titleStyle>
    <p:bodyStyle>
      <a:lvl1pPr marL="63500" algn="l" rtl="0" fontAlgn="base">
        <a:spcBef>
          <a:spcPct val="75000"/>
        </a:spcBef>
        <a:spcAft>
          <a:spcPct val="0"/>
        </a:spcAft>
        <a:buClr>
          <a:schemeClr val="tx1"/>
        </a:buClr>
        <a:buFont typeface="Wingdings" pitchFamily="2" charset="2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rtl="0" fontAlgn="base">
        <a:spcBef>
          <a:spcPct val="35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 b="1">
          <a:solidFill>
            <a:schemeClr val="tx1"/>
          </a:solidFill>
          <a:latin typeface="+mn-lt"/>
        </a:defRPr>
      </a:lvl2pPr>
      <a:lvl3pPr marL="749300" indent="-177800" algn="l" rtl="0" fontAlgn="base">
        <a:spcBef>
          <a:spcPct val="25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u"/>
        <a:defRPr sz="1600" b="1">
          <a:solidFill>
            <a:schemeClr val="tx1"/>
          </a:solidFill>
          <a:latin typeface="+mn-lt"/>
        </a:defRPr>
      </a:lvl3pPr>
      <a:lvl4pPr marL="1028700" indent="-165100" algn="l" rtl="0" fontAlgn="base">
        <a:spcBef>
          <a:spcPct val="15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400" b="1">
          <a:solidFill>
            <a:schemeClr val="tx1"/>
          </a:solidFill>
          <a:latin typeface="+mn-lt"/>
        </a:defRPr>
      </a:lvl4pPr>
      <a:lvl5pPr marL="1371600" indent="-165100" algn="l" rtl="0" fontAlgn="base">
        <a:spcBef>
          <a:spcPct val="20000"/>
        </a:spcBef>
        <a:spcAft>
          <a:spcPct val="5000"/>
        </a:spcAft>
        <a:buClr>
          <a:schemeClr val="tx1"/>
        </a:buClr>
        <a:buSzPct val="85000"/>
        <a:buFont typeface="Wingdings" pitchFamily="2" charset="2"/>
        <a:buChar char="l"/>
        <a:defRPr sz="1200" b="1">
          <a:solidFill>
            <a:srgbClr val="333333"/>
          </a:solidFill>
          <a:latin typeface="+mn-lt"/>
        </a:defRPr>
      </a:lvl5pPr>
      <a:lvl6pPr marL="1828800" indent="-165100" algn="l" rtl="0" eaLnBrk="1" fontAlgn="base" hangingPunct="1">
        <a:spcBef>
          <a:spcPct val="20000"/>
        </a:spcBef>
        <a:spcAft>
          <a:spcPct val="5000"/>
        </a:spcAft>
        <a:buClr>
          <a:schemeClr val="tx1"/>
        </a:buClr>
        <a:buSzPct val="85000"/>
        <a:buFont typeface="Wingdings" pitchFamily="2" charset="2"/>
        <a:buChar char="l"/>
        <a:defRPr sz="1200" b="1">
          <a:solidFill>
            <a:srgbClr val="333333"/>
          </a:solidFill>
          <a:latin typeface="+mn-lt"/>
        </a:defRPr>
      </a:lvl6pPr>
      <a:lvl7pPr marL="2286000" indent="-165100" algn="l" rtl="0" eaLnBrk="1" fontAlgn="base" hangingPunct="1">
        <a:spcBef>
          <a:spcPct val="20000"/>
        </a:spcBef>
        <a:spcAft>
          <a:spcPct val="5000"/>
        </a:spcAft>
        <a:buClr>
          <a:schemeClr val="tx1"/>
        </a:buClr>
        <a:buSzPct val="85000"/>
        <a:buFont typeface="Wingdings" pitchFamily="2" charset="2"/>
        <a:buChar char="l"/>
        <a:defRPr sz="1200" b="1">
          <a:solidFill>
            <a:srgbClr val="333333"/>
          </a:solidFill>
          <a:latin typeface="+mn-lt"/>
        </a:defRPr>
      </a:lvl7pPr>
      <a:lvl8pPr marL="2743200" indent="-165100" algn="l" rtl="0" eaLnBrk="1" fontAlgn="base" hangingPunct="1">
        <a:spcBef>
          <a:spcPct val="20000"/>
        </a:spcBef>
        <a:spcAft>
          <a:spcPct val="5000"/>
        </a:spcAft>
        <a:buClr>
          <a:schemeClr val="tx1"/>
        </a:buClr>
        <a:buSzPct val="85000"/>
        <a:buFont typeface="Wingdings" pitchFamily="2" charset="2"/>
        <a:buChar char="l"/>
        <a:defRPr sz="1200" b="1">
          <a:solidFill>
            <a:srgbClr val="333333"/>
          </a:solidFill>
          <a:latin typeface="+mn-lt"/>
        </a:defRPr>
      </a:lvl8pPr>
      <a:lvl9pPr marL="3200400" indent="-165100" algn="l" rtl="0" eaLnBrk="1" fontAlgn="base" hangingPunct="1">
        <a:spcBef>
          <a:spcPct val="20000"/>
        </a:spcBef>
        <a:spcAft>
          <a:spcPct val="5000"/>
        </a:spcAft>
        <a:buClr>
          <a:schemeClr val="tx1"/>
        </a:buClr>
        <a:buSzPct val="85000"/>
        <a:buFont typeface="Wingdings" pitchFamily="2" charset="2"/>
        <a:buChar char="l"/>
        <a:defRPr sz="1200" b="1">
          <a:solidFill>
            <a:srgbClr val="333333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3"/>
          <p:cNvSpPr>
            <a:spLocks noGrp="1"/>
          </p:cNvSpPr>
          <p:nvPr>
            <p:ph type="ctrTitle" sz="quarter"/>
          </p:nvPr>
        </p:nvSpPr>
        <p:spPr>
          <a:xfrm>
            <a:off x="1143000" y="4295775"/>
            <a:ext cx="4038600" cy="762000"/>
          </a:xfrm>
          <a:ln w="12700"/>
        </p:spPr>
        <p:txBody>
          <a:bodyPr/>
          <a:lstStyle/>
          <a:p>
            <a:r>
              <a:rPr lang="cs-CZ" dirty="0" smtClean="0"/>
              <a:t>Využíváme ICT ve výuce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Využíváme ICT ve výuce</a:t>
            </a:r>
          </a:p>
        </p:txBody>
      </p:sp>
      <p:sp>
        <p:nvSpPr>
          <p:cNvPr id="5123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b="0" dirty="0" smtClean="0"/>
              <a:t>Název výzvy: </a:t>
            </a:r>
            <a:r>
              <a:rPr lang="cs-CZ" dirty="0" smtClean="0"/>
              <a:t>	Žádost o finanční podporu z OPVK – </a:t>
            </a:r>
            <a:r>
              <a:rPr lang="cs-CZ" dirty="0" err="1" smtClean="0"/>
              <a:t>IPo</a:t>
            </a:r>
            <a:r>
              <a:rPr lang="cs-CZ" dirty="0" smtClean="0"/>
              <a:t> – Oblast 			podpory 1.3 – Výzva č. 51</a:t>
            </a:r>
          </a:p>
          <a:p>
            <a:endParaRPr lang="cs-CZ" sz="1400" dirty="0" smtClean="0"/>
          </a:p>
          <a:p>
            <a:r>
              <a:rPr lang="cs-CZ" sz="1400" b="0" dirty="0" smtClean="0"/>
              <a:t>Datum zahájení projektu: </a:t>
            </a:r>
            <a:r>
              <a:rPr lang="cs-CZ" sz="1400" dirty="0" smtClean="0"/>
              <a:t>1.9.2014</a:t>
            </a:r>
          </a:p>
          <a:p>
            <a:r>
              <a:rPr lang="cs-CZ" sz="1400" b="0" dirty="0" smtClean="0"/>
              <a:t>Datum ukončení projektu: </a:t>
            </a:r>
            <a:r>
              <a:rPr lang="cs-CZ" sz="1400" dirty="0" smtClean="0"/>
              <a:t>31.7.2015</a:t>
            </a:r>
          </a:p>
          <a:p>
            <a:endParaRPr lang="cs-CZ" sz="1400" b="0" dirty="0" smtClean="0"/>
          </a:p>
          <a:p>
            <a:r>
              <a:rPr lang="cs-CZ" sz="1400" b="0" dirty="0" smtClean="0"/>
              <a:t>Žadatel </a:t>
            </a:r>
            <a:r>
              <a:rPr lang="cs-CZ" sz="1400" b="0" dirty="0" smtClean="0"/>
              <a:t>projektu: </a:t>
            </a:r>
          </a:p>
          <a:p>
            <a:r>
              <a:rPr lang="cs-CZ" sz="1400" b="0" dirty="0" smtClean="0"/>
              <a:t>	</a:t>
            </a:r>
            <a:r>
              <a:rPr lang="cs-CZ" sz="1400" dirty="0" smtClean="0"/>
              <a:t>Bezpečnostně právní akademie Plzeň, s.r.o. střední škola, Nade Mží 1, Plzeň</a:t>
            </a:r>
          </a:p>
          <a:p>
            <a:r>
              <a:rPr lang="cs-CZ" sz="1400" b="0" dirty="0" smtClean="0"/>
              <a:t>Partner projektu A02: </a:t>
            </a:r>
          </a:p>
          <a:p>
            <a:r>
              <a:rPr lang="cs-CZ" sz="1400" dirty="0" smtClean="0"/>
              <a:t>	Akademie hotelnictví a cestovního ruchu – střední škola, s.r.o., Nade Mží 1, 		 	Plzeň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Využíváme ICT ve výuce</a:t>
            </a:r>
          </a:p>
        </p:txBody>
      </p:sp>
      <p:sp>
        <p:nvSpPr>
          <p:cNvPr id="5123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b="0" dirty="0" smtClean="0"/>
              <a:t>Projekt se zaměřoval na vzdělávání pedagogických pracovníků (zvýšení a rozšíření kompetencí) v oblasti používání nových ICT technologií se specifickým zaměřením na praktické využití ve výuce.</a:t>
            </a:r>
          </a:p>
          <a:p>
            <a:r>
              <a:rPr lang="cs-CZ" dirty="0" smtClean="0"/>
              <a:t>Dotyková zařízení pro pedagogy: </a:t>
            </a:r>
          </a:p>
          <a:p>
            <a:r>
              <a:rPr lang="cs-CZ" dirty="0" smtClean="0"/>
              <a:t>	</a:t>
            </a:r>
            <a:r>
              <a:rPr lang="cs-CZ" dirty="0" err="1" smtClean="0"/>
              <a:t>Yoga</a:t>
            </a:r>
            <a:r>
              <a:rPr lang="cs-CZ" dirty="0" smtClean="0"/>
              <a:t> </a:t>
            </a:r>
            <a:r>
              <a:rPr lang="cs-CZ" dirty="0" smtClean="0"/>
              <a:t>Tablet 2 – 1050L 32GPT-CZ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Obrázek 3" descr="Lenovo_yo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9671" y="3189768"/>
            <a:ext cx="2163724" cy="21637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Využíváme ICT ve výuce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Školení na využití </a:t>
            </a:r>
            <a:r>
              <a:rPr lang="cs-CZ" dirty="0" err="1" smtClean="0"/>
              <a:t>tabletů</a:t>
            </a:r>
            <a:r>
              <a:rPr lang="cs-CZ" dirty="0" smtClean="0"/>
              <a:t> ve výuce: </a:t>
            </a:r>
            <a:r>
              <a:rPr lang="cs-CZ" b="0" dirty="0" smtClean="0"/>
              <a:t>29.6.2015, 6 pedagogů, školící místnost Akademie hotelnictví a cestovního ruchu s.r.o., Nade Mží 1, Plzeň</a:t>
            </a:r>
          </a:p>
          <a:p>
            <a:r>
              <a:rPr lang="cs-CZ" b="0" dirty="0" smtClean="0"/>
              <a:t>moderní trendy využívání ICT ve výuce, praktické využití dotykových zařízení, základy </a:t>
            </a:r>
            <a:r>
              <a:rPr lang="cs-CZ" b="0" dirty="0" err="1" smtClean="0"/>
              <a:t>cloudových</a:t>
            </a:r>
            <a:r>
              <a:rPr lang="cs-CZ" b="0" dirty="0" smtClean="0"/>
              <a:t> řešení, sociální sítě, rozvoj dovedností, další školení pomocí e-</a:t>
            </a:r>
            <a:r>
              <a:rPr lang="cs-CZ" b="0" dirty="0" err="1" smtClean="0"/>
              <a:t>learningu</a:t>
            </a:r>
            <a:endParaRPr lang="cs-CZ" b="0" dirty="0" smtClean="0"/>
          </a:p>
          <a:p>
            <a:r>
              <a:rPr lang="cs-CZ" dirty="0" smtClean="0"/>
              <a:t>Praktické využívání </a:t>
            </a:r>
            <a:r>
              <a:rPr lang="cs-CZ" dirty="0" err="1" smtClean="0"/>
              <a:t>tabletů</a:t>
            </a:r>
            <a:r>
              <a:rPr lang="cs-CZ" dirty="0" smtClean="0"/>
              <a:t> ve výuce: </a:t>
            </a:r>
            <a:r>
              <a:rPr lang="cs-CZ" b="0" dirty="0" smtClean="0"/>
              <a:t>propojení s počítači, notebooky, mobilními zařízeními, interaktivní tabulí a projektory</a:t>
            </a:r>
          </a:p>
          <a:p>
            <a:endParaRPr lang="cs-CZ" dirty="0"/>
          </a:p>
        </p:txBody>
      </p:sp>
      <p:pic>
        <p:nvPicPr>
          <p:cNvPr id="4" name="Obrázek 3" descr="Lenovo_yoga_mob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8094" y="4332059"/>
            <a:ext cx="2011680" cy="134112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Akademie Hotelnictvi vzor PPT">
  <a:themeElements>
    <a:clrScheme name="">
      <a:dk1>
        <a:srgbClr val="000000"/>
      </a:dk1>
      <a:lt1>
        <a:srgbClr val="FFFFFF"/>
      </a:lt1>
      <a:dk2>
        <a:srgbClr val="333333"/>
      </a:dk2>
      <a:lt2>
        <a:srgbClr val="B2B2B2"/>
      </a:lt2>
      <a:accent1>
        <a:srgbClr val="F0A000"/>
      </a:accent1>
      <a:accent2>
        <a:srgbClr val="4D4D4D"/>
      </a:accent2>
      <a:accent3>
        <a:srgbClr val="FFFFFF"/>
      </a:accent3>
      <a:accent4>
        <a:srgbClr val="000000"/>
      </a:accent4>
      <a:accent5>
        <a:srgbClr val="F6CDAA"/>
      </a:accent5>
      <a:accent6>
        <a:srgbClr val="454545"/>
      </a:accent6>
      <a:hlink>
        <a:srgbClr val="003366"/>
      </a:hlink>
      <a:folHlink>
        <a:srgbClr val="BFBFBF"/>
      </a:folHlink>
    </a:clrScheme>
    <a:fontScheme name="Corporate200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porate2005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200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2005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2005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200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200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200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Akademie Hotelnictvi vzor PPT</Template>
  <TotalTime>239</TotalTime>
  <Words>123</Words>
  <Application>Microsoft Office PowerPoint</Application>
  <PresentationFormat>Předvádění na obrazovce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Symbol</vt:lpstr>
      <vt:lpstr>Times New Roman</vt:lpstr>
      <vt:lpstr>Wingdings</vt:lpstr>
      <vt:lpstr>Akademie Hotelnictvi vzor PPT</vt:lpstr>
      <vt:lpstr>Využíváme ICT ve výuce</vt:lpstr>
      <vt:lpstr>Využíváme ICT ve výuce</vt:lpstr>
      <vt:lpstr>Využíváme ICT ve výuce</vt:lpstr>
      <vt:lpstr>Využíváme ICT ve výuce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dokumentu</dc:title>
  <dc:creator>Linea Stargazer</dc:creator>
  <cp:lastModifiedBy>Ales Linhart</cp:lastModifiedBy>
  <cp:revision>31</cp:revision>
  <dcterms:created xsi:type="dcterms:W3CDTF">2014-07-20T13:23:27Z</dcterms:created>
  <dcterms:modified xsi:type="dcterms:W3CDTF">2016-04-25T15:43:54Z</dcterms:modified>
</cp:coreProperties>
</file>